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49" r:id="rId5"/>
  </p:sldMasterIdLst>
  <p:notesMasterIdLst>
    <p:notesMasterId r:id="rId14"/>
  </p:notesMasterIdLst>
  <p:handoutMasterIdLst>
    <p:handoutMasterId r:id="rId15"/>
  </p:handoutMasterIdLst>
  <p:sldIdLst>
    <p:sldId id="256" r:id="rId6"/>
    <p:sldId id="280" r:id="rId7"/>
    <p:sldId id="279" r:id="rId8"/>
    <p:sldId id="281" r:id="rId9"/>
    <p:sldId id="282" r:id="rId10"/>
    <p:sldId id="284" r:id="rId11"/>
    <p:sldId id="285" r:id="rId12"/>
    <p:sldId id="278" r:id="rId13"/>
  </p:sldIdLst>
  <p:sldSz cx="9144000" cy="6858000" type="screen4x3"/>
  <p:notesSz cx="6858000" cy="9077325"/>
  <p:defaultTextStyle>
    <a:defPPr>
      <a:defRPr lang="en-US"/>
    </a:defPPr>
    <a:lvl1pPr algn="l" rtl="0" fontAlgn="base">
      <a:spcBef>
        <a:spcPct val="50000"/>
      </a:spcBef>
      <a:spcAft>
        <a:spcPct val="0"/>
      </a:spcAft>
      <a:defRPr sz="3400" b="1" kern="1200" baseline="-25000">
        <a:solidFill>
          <a:srgbClr val="002157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50000"/>
      </a:spcBef>
      <a:spcAft>
        <a:spcPct val="0"/>
      </a:spcAft>
      <a:defRPr sz="3400" b="1" kern="1200" baseline="-25000">
        <a:solidFill>
          <a:srgbClr val="002157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50000"/>
      </a:spcBef>
      <a:spcAft>
        <a:spcPct val="0"/>
      </a:spcAft>
      <a:defRPr sz="3400" b="1" kern="1200" baseline="-25000">
        <a:solidFill>
          <a:srgbClr val="002157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50000"/>
      </a:spcBef>
      <a:spcAft>
        <a:spcPct val="0"/>
      </a:spcAft>
      <a:defRPr sz="3400" b="1" kern="1200" baseline="-25000">
        <a:solidFill>
          <a:srgbClr val="002157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50000"/>
      </a:spcBef>
      <a:spcAft>
        <a:spcPct val="0"/>
      </a:spcAft>
      <a:defRPr sz="3400" b="1" kern="1200" baseline="-25000">
        <a:solidFill>
          <a:srgbClr val="002157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3400" b="1" kern="1200" baseline="-25000">
        <a:solidFill>
          <a:srgbClr val="002157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3400" b="1" kern="1200" baseline="-25000">
        <a:solidFill>
          <a:srgbClr val="002157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3400" b="1" kern="1200" baseline="-25000">
        <a:solidFill>
          <a:srgbClr val="002157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3400" b="1" kern="1200" baseline="-25000">
        <a:solidFill>
          <a:srgbClr val="002157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191" autoAdjust="0"/>
    <p:restoredTop sz="84267" autoAdjust="0"/>
  </p:normalViewPr>
  <p:slideViewPr>
    <p:cSldViewPr>
      <p:cViewPr>
        <p:scale>
          <a:sx n="75" d="100"/>
          <a:sy n="75" d="100"/>
        </p:scale>
        <p:origin x="-954" y="-47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-3510" y="-90"/>
      </p:cViewPr>
      <p:guideLst>
        <p:guide orient="horz" pos="2859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5.xml"/><Relationship Id="rId19" Type="http://schemas.openxmlformats.org/officeDocument/2006/relationships/tableStyles" Target="tableStyles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 b="0" baseline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 b="0" baseline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40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21713"/>
            <a:ext cx="2971800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 b="0" baseline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40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21713"/>
            <a:ext cx="2971800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 b="0" baseline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6CA50556-10B4-4C9B-97DE-0C0FA0EC68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9256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 b="0" baseline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 b="0" baseline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0463" y="681038"/>
            <a:ext cx="4538662" cy="3403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2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11650"/>
            <a:ext cx="5486400" cy="408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21713"/>
            <a:ext cx="2971800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 b="0" baseline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21713"/>
            <a:ext cx="2971800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 b="0" baseline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5647E949-BAE1-4143-8521-8D2051CC1B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167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3400" b="1" baseline="-25000">
                <a:solidFill>
                  <a:srgbClr val="002157"/>
                </a:solidFill>
                <a:latin typeface="Verdana" pitchFamily="34" charset="0"/>
              </a:defRPr>
            </a:lvl1pPr>
            <a:lvl2pPr marL="742950" indent="-285750" eaLnBrk="0" hangingPunct="0">
              <a:defRPr sz="3400" b="1" baseline="-25000">
                <a:solidFill>
                  <a:srgbClr val="002157"/>
                </a:solidFill>
                <a:latin typeface="Verdana" pitchFamily="34" charset="0"/>
              </a:defRPr>
            </a:lvl2pPr>
            <a:lvl3pPr marL="1143000" indent="-228600" eaLnBrk="0" hangingPunct="0">
              <a:defRPr sz="3400" b="1" baseline="-25000">
                <a:solidFill>
                  <a:srgbClr val="002157"/>
                </a:solidFill>
                <a:latin typeface="Verdana" pitchFamily="34" charset="0"/>
              </a:defRPr>
            </a:lvl3pPr>
            <a:lvl4pPr marL="1600200" indent="-228600" eaLnBrk="0" hangingPunct="0">
              <a:defRPr sz="3400" b="1" baseline="-25000">
                <a:solidFill>
                  <a:srgbClr val="002157"/>
                </a:solidFill>
                <a:latin typeface="Verdana" pitchFamily="34" charset="0"/>
              </a:defRPr>
            </a:lvl4pPr>
            <a:lvl5pPr marL="2057400" indent="-228600" eaLnBrk="0" hangingPunct="0">
              <a:defRPr sz="3400" b="1" baseline="-25000">
                <a:solidFill>
                  <a:srgbClr val="002157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3400" b="1" baseline="-25000">
                <a:solidFill>
                  <a:srgbClr val="002157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3400" b="1" baseline="-25000">
                <a:solidFill>
                  <a:srgbClr val="002157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3400" b="1" baseline="-25000">
                <a:solidFill>
                  <a:srgbClr val="002157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3400" b="1" baseline="-25000">
                <a:solidFill>
                  <a:srgbClr val="002157"/>
                </a:solidFill>
                <a:latin typeface="Verdana" pitchFamily="34" charset="0"/>
              </a:defRPr>
            </a:lvl9pPr>
          </a:lstStyle>
          <a:p>
            <a:pPr eaLnBrk="1" hangingPunct="1"/>
            <a:fld id="{467E7AA1-C285-4C8B-908F-4E50AE80EBBF}" type="slidenum">
              <a:rPr lang="en-US" sz="1200" b="0" baseline="0" smtClean="0">
                <a:solidFill>
                  <a:schemeClr val="tx1"/>
                </a:solidFill>
                <a:latin typeface="Arial" charset="0"/>
              </a:rPr>
              <a:pPr eaLnBrk="1" hangingPunct="1"/>
              <a:t>0</a:t>
            </a:fld>
            <a:endParaRPr lang="en-US" sz="1200" b="0" baseline="0" smtClean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Thinking about integrated justice on a project-by-project,</a:t>
            </a:r>
            <a:r>
              <a:rPr lang="en-US" baseline="0" dirty="0" smtClean="0"/>
              <a:t> agency-by-agency, or grant-by-grant effort will result in much higher implementation costs and, ultimately, a hodgepodge of exchanges that crumble under the weight of their overhead and infrastructure.  Thus the need to implement enterprise infrastructure and methodology to ensure consistency and reuse.</a:t>
            </a:r>
          </a:p>
          <a:p>
            <a:endParaRPr lang="en-US" baseline="0" dirty="0" smtClean="0"/>
          </a:p>
          <a:p>
            <a:r>
              <a:rPr lang="en-US" baseline="0" dirty="0" smtClean="0"/>
              <a:t>When you start a project you’re not going to want to re-answer all the questions about methodology, standards, infrastructure, policy, governance, funding…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647E949-BAE1-4143-8521-8D2051CC1B7D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0178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CBFEF1-9DD6-4EC4-9BF4-64D636525244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9798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CBFEF1-9DD6-4EC4-9BF4-64D636525244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5632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2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logo-white-blueb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013" y="204788"/>
            <a:ext cx="3779837" cy="801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1866900"/>
            <a:ext cx="9144000" cy="300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pic>
        <p:nvPicPr>
          <p:cNvPr id="6" name="Picture 4" descr="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5938" y="1416050"/>
            <a:ext cx="2239962" cy="2989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5" descr="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4575" y="1416050"/>
            <a:ext cx="2239963" cy="2989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6" descr="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2638" y="1416050"/>
            <a:ext cx="2239962" cy="2989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7" descr="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" y="1416050"/>
            <a:ext cx="2239963" cy="298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8" name="Rectangle 8"/>
          <p:cNvSpPr>
            <a:spLocks noGrp="1" noChangeArrowheads="1"/>
          </p:cNvSpPr>
          <p:nvPr>
            <p:ph type="ctrTitle" sz="quarter"/>
          </p:nvPr>
        </p:nvSpPr>
        <p:spPr>
          <a:xfrm>
            <a:off x="279400" y="4591050"/>
            <a:ext cx="8515350" cy="1108075"/>
          </a:xfrm>
        </p:spPr>
        <p:txBody>
          <a:bodyPr anchor="b"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Presentation Title</a:t>
            </a:r>
          </a:p>
        </p:txBody>
      </p:sp>
      <p:sp>
        <p:nvSpPr>
          <p:cNvPr id="5129" name="Rectangle 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87338" y="5713413"/>
            <a:ext cx="6129337" cy="419100"/>
          </a:xfrm>
        </p:spPr>
        <p:txBody>
          <a:bodyPr/>
          <a:lstStyle>
            <a:lvl1pPr marL="0" indent="0">
              <a:defRPr sz="2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to Edit Name</a:t>
            </a:r>
          </a:p>
        </p:txBody>
      </p:sp>
    </p:spTree>
    <p:extLst>
      <p:ext uri="{BB962C8B-B14F-4D97-AF65-F5344CB8AC3E}">
        <p14:creationId xmlns:p14="http://schemas.microsoft.com/office/powerpoint/2010/main" val="2622672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E31B4D-56C5-4608-9687-0A40E77EA2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0995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48488" y="187325"/>
            <a:ext cx="1933575" cy="60404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187325"/>
            <a:ext cx="5653088" cy="60404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6B0B4C-17B6-4247-8192-5714ADD404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8405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23C453-D80E-4577-8B49-78F49A0899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3845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AA7ED2-7E94-4E76-9451-56991DB9DC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43431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1447800"/>
            <a:ext cx="3792538" cy="4779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7938" y="1447800"/>
            <a:ext cx="3794125" cy="4779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C83E78-7779-47EC-8D2B-FB7269F6C8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0842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D93C46-EFD3-48D1-A31D-94966BC5A7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3794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A26F1E-C6CA-4AA3-870C-E7B846F17E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1620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9DA495-DBD3-4A95-BB01-31262B06AB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2045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7B4396-411B-4FA2-8244-9109661E54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2012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C24AFA-7680-4C10-BFD4-8467A0FB25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5074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18" Type="http://schemas.openxmlformats.org/officeDocument/2006/relationships/hyperlink" Target="http://www.search.org/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6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15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/>
          <p:cNvSpPr>
            <a:spLocks noChangeArrowheads="1"/>
          </p:cNvSpPr>
          <p:nvPr/>
        </p:nvSpPr>
        <p:spPr bwMode="auto">
          <a:xfrm>
            <a:off x="1104900" y="1349375"/>
            <a:ext cx="8001000" cy="5438775"/>
          </a:xfrm>
          <a:prstGeom prst="roundRect">
            <a:avLst>
              <a:gd name="adj" fmla="val 2551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endParaRPr lang="en-US" sz="360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43000" y="1447800"/>
            <a:ext cx="7739063" cy="4779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AutoShape 4"/>
          <p:cNvSpPr>
            <a:spLocks noChangeArrowheads="1"/>
          </p:cNvSpPr>
          <p:nvPr/>
        </p:nvSpPr>
        <p:spPr bwMode="auto">
          <a:xfrm>
            <a:off x="1244600" y="203200"/>
            <a:ext cx="7366000" cy="825500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2157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endParaRPr lang="en-US" sz="1800" b="0">
              <a:latin typeface="Arial" charset="0"/>
            </a:endParaRPr>
          </a:p>
        </p:txBody>
      </p:sp>
      <p:grpSp>
        <p:nvGrpSpPr>
          <p:cNvPr id="1029" name="Group 5"/>
          <p:cNvGrpSpPr>
            <a:grpSpLocks/>
          </p:cNvGrpSpPr>
          <p:nvPr/>
        </p:nvGrpSpPr>
        <p:grpSpPr bwMode="auto">
          <a:xfrm>
            <a:off x="227013" y="204788"/>
            <a:ext cx="3811587" cy="801687"/>
            <a:chOff x="263" y="137"/>
            <a:chExt cx="2401" cy="505"/>
          </a:xfrm>
        </p:grpSpPr>
        <p:pic>
          <p:nvPicPr>
            <p:cNvPr id="1037" name="Picture 6" descr="logo-white-bluebg"/>
            <p:cNvPicPr>
              <a:picLocks noChangeAspect="1" noChangeArrowheads="1"/>
            </p:cNvPicPr>
            <p:nvPr userDrawn="1"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3" y="137"/>
              <a:ext cx="2381" cy="5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38" name="Rectangle 7"/>
            <p:cNvSpPr>
              <a:spLocks noChangeArrowheads="1"/>
            </p:cNvSpPr>
            <p:nvPr userDrawn="1"/>
          </p:nvSpPr>
          <p:spPr bwMode="auto">
            <a:xfrm>
              <a:off x="736" y="176"/>
              <a:ext cx="1928" cy="440"/>
            </a:xfrm>
            <a:prstGeom prst="rect">
              <a:avLst/>
            </a:prstGeom>
            <a:solidFill>
              <a:srgbClr val="002157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1030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1296988" y="187325"/>
            <a:ext cx="7554912" cy="903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pic>
        <p:nvPicPr>
          <p:cNvPr id="1031" name="Picture 9" descr="5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3" y="1331913"/>
            <a:ext cx="1004887" cy="1341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10" descr="2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8" y="2713038"/>
            <a:ext cx="1004887" cy="1341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11" descr="4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8" y="4084638"/>
            <a:ext cx="1004887" cy="1341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4" name="Picture 12" descr="1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3" y="5453063"/>
            <a:ext cx="1004887" cy="1343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247063" y="6365875"/>
            <a:ext cx="731837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/>
            </a:lvl1pPr>
          </a:lstStyle>
          <a:p>
            <a:pPr>
              <a:defRPr/>
            </a:pPr>
            <a:fld id="{70467990-BC1D-4D90-9966-0A597BF3B1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6" name="Text Box 14"/>
          <p:cNvSpPr txBox="1">
            <a:spLocks noChangeArrowheads="1"/>
          </p:cNvSpPr>
          <p:nvPr userDrawn="1"/>
        </p:nvSpPr>
        <p:spPr bwMode="auto">
          <a:xfrm>
            <a:off x="1295400" y="6400800"/>
            <a:ext cx="6858000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400" b="1" baseline="-25000">
                <a:solidFill>
                  <a:srgbClr val="002157"/>
                </a:solidFill>
                <a:latin typeface="Verdana" pitchFamily="34" charset="0"/>
              </a:defRPr>
            </a:lvl1pPr>
            <a:lvl2pPr marL="742950" indent="-285750" eaLnBrk="0" hangingPunct="0">
              <a:defRPr sz="3400" b="1" baseline="-25000">
                <a:solidFill>
                  <a:srgbClr val="002157"/>
                </a:solidFill>
                <a:latin typeface="Verdana" pitchFamily="34" charset="0"/>
              </a:defRPr>
            </a:lvl2pPr>
            <a:lvl3pPr marL="1143000" indent="-228600" eaLnBrk="0" hangingPunct="0">
              <a:defRPr sz="3400" b="1" baseline="-25000">
                <a:solidFill>
                  <a:srgbClr val="002157"/>
                </a:solidFill>
                <a:latin typeface="Verdana" pitchFamily="34" charset="0"/>
              </a:defRPr>
            </a:lvl3pPr>
            <a:lvl4pPr marL="1600200" indent="-228600" eaLnBrk="0" hangingPunct="0">
              <a:defRPr sz="3400" b="1" baseline="-25000">
                <a:solidFill>
                  <a:srgbClr val="002157"/>
                </a:solidFill>
                <a:latin typeface="Verdana" pitchFamily="34" charset="0"/>
              </a:defRPr>
            </a:lvl4pPr>
            <a:lvl5pPr marL="2057400" indent="-228600" eaLnBrk="0" hangingPunct="0">
              <a:defRPr sz="3400" b="1" baseline="-25000">
                <a:solidFill>
                  <a:srgbClr val="002157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3400" b="1" baseline="-25000">
                <a:solidFill>
                  <a:srgbClr val="002157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3400" b="1" baseline="-25000">
                <a:solidFill>
                  <a:srgbClr val="002157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3400" b="1" baseline="-25000">
                <a:solidFill>
                  <a:srgbClr val="002157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3400" b="1" baseline="-25000">
                <a:solidFill>
                  <a:srgbClr val="002157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defRPr/>
            </a:pPr>
            <a:r>
              <a:rPr lang="en-US" sz="1200" smtClean="0"/>
              <a:t>SEARCH, The National Consortium for Justice Information and Statistics | </a:t>
            </a:r>
            <a:r>
              <a:rPr lang="en-US" sz="1200" smtClean="0">
                <a:hlinkClick r:id="rId18"/>
              </a:rPr>
              <a:t>www.search.org</a:t>
            </a:r>
            <a:endParaRPr lang="en-US" sz="120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3600">
          <a:solidFill>
            <a:srgbClr val="FF9933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600">
          <a:solidFill>
            <a:srgbClr val="FF9933"/>
          </a:solidFill>
          <a:latin typeface="Verdana" pitchFamily="34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600">
          <a:solidFill>
            <a:srgbClr val="FF9933"/>
          </a:solidFill>
          <a:latin typeface="Verdana" pitchFamily="34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600">
          <a:solidFill>
            <a:srgbClr val="FF9933"/>
          </a:solidFill>
          <a:latin typeface="Verdana" pitchFamily="34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600">
          <a:solidFill>
            <a:srgbClr val="FF9933"/>
          </a:solidFill>
          <a:latin typeface="Verdana" pitchFamily="34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3600">
          <a:solidFill>
            <a:srgbClr val="FF9933"/>
          </a:solidFill>
          <a:latin typeface="Verdana" pitchFamily="34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3600">
          <a:solidFill>
            <a:srgbClr val="FF9933"/>
          </a:solidFill>
          <a:latin typeface="Verdana" pitchFamily="34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3600">
          <a:solidFill>
            <a:srgbClr val="FF9933"/>
          </a:solidFill>
          <a:latin typeface="Verdana" pitchFamily="34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3600">
          <a:solidFill>
            <a:srgbClr val="FF9933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2157"/>
        </a:buClr>
        <a:buBlip>
          <a:blip r:embed="rId19"/>
        </a:buBlip>
        <a:defRPr sz="2400" b="1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2157"/>
        </a:buClr>
        <a:buFont typeface="Wingdings" pitchFamily="2" charset="2"/>
        <a:buChar char="Ø"/>
        <a:defRPr sz="2400">
          <a:solidFill>
            <a:schemeClr val="accent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2157"/>
        </a:buClr>
        <a:buFont typeface="Wingdings" pitchFamily="2" charset="2"/>
        <a:buChar char="§"/>
        <a:defRPr sz="2400">
          <a:solidFill>
            <a:schemeClr val="accent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2157"/>
        </a:buClr>
        <a:buFont typeface="Verdana" pitchFamily="34" charset="0"/>
        <a:buChar char="-"/>
        <a:defRPr sz="2400">
          <a:solidFill>
            <a:schemeClr val="accent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2157"/>
        </a:buClr>
        <a:buChar char="•"/>
        <a:defRPr sz="2400">
          <a:solidFill>
            <a:schemeClr val="accent2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2157"/>
        </a:buClr>
        <a:buChar char="•"/>
        <a:defRPr sz="2400">
          <a:solidFill>
            <a:schemeClr val="accent2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2157"/>
        </a:buClr>
        <a:buChar char="•"/>
        <a:defRPr sz="2400">
          <a:solidFill>
            <a:schemeClr val="accent2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2157"/>
        </a:buClr>
        <a:buChar char="•"/>
        <a:defRPr sz="2400">
          <a:solidFill>
            <a:schemeClr val="accent2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2157"/>
        </a:buClr>
        <a:buChar char="•"/>
        <a:defRPr sz="2400">
          <a:solidFill>
            <a:schemeClr val="accent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scott@search.or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4419601"/>
            <a:ext cx="9144000" cy="838200"/>
          </a:xfrm>
        </p:spPr>
        <p:txBody>
          <a:bodyPr/>
          <a:lstStyle/>
          <a:p>
            <a:pPr eaLnBrk="1" hangingPunct="1"/>
            <a:r>
              <a:rPr lang="en-US" sz="3200" dirty="0" smtClean="0"/>
              <a:t>Architecture and Infrastructure</a:t>
            </a:r>
            <a:endParaRPr lang="en-US" sz="3200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800600" y="5713413"/>
            <a:ext cx="4343400" cy="687387"/>
          </a:xfrm>
        </p:spPr>
        <p:txBody>
          <a:bodyPr/>
          <a:lstStyle/>
          <a:p>
            <a:pPr algn="r" eaLnBrk="1" hangingPunct="1">
              <a:lnSpc>
                <a:spcPct val="80000"/>
              </a:lnSpc>
              <a:buFontTx/>
              <a:buNone/>
            </a:pPr>
            <a:r>
              <a:rPr lang="en-US" sz="1300" dirty="0" smtClean="0"/>
              <a:t>Scott Came</a:t>
            </a:r>
          </a:p>
          <a:p>
            <a:pPr algn="r" eaLnBrk="1" hangingPunct="1">
              <a:lnSpc>
                <a:spcPct val="80000"/>
              </a:lnSpc>
              <a:buFontTx/>
              <a:buNone/>
            </a:pPr>
            <a:r>
              <a:rPr lang="en-US" sz="1300" dirty="0" smtClean="0"/>
              <a:t>Deputy Executive Director</a:t>
            </a:r>
          </a:p>
          <a:p>
            <a:pPr algn="r" eaLnBrk="1" hangingPunct="1">
              <a:lnSpc>
                <a:spcPct val="80000"/>
              </a:lnSpc>
              <a:buFontTx/>
              <a:buNone/>
            </a:pPr>
            <a:r>
              <a:rPr lang="en-US" sz="1300" dirty="0" smtClean="0"/>
              <a:t>SEARCH</a:t>
            </a:r>
          </a:p>
          <a:p>
            <a:pPr algn="r" eaLnBrk="1" hangingPunct="1">
              <a:lnSpc>
                <a:spcPct val="80000"/>
              </a:lnSpc>
              <a:buFontTx/>
              <a:buNone/>
            </a:pPr>
            <a:endParaRPr lang="en-US" sz="1300" dirty="0" smtClean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152400" y="5715000"/>
            <a:ext cx="4343400" cy="687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r" eaLnBrk="1" hangingPunct="1">
              <a:lnSpc>
                <a:spcPct val="80000"/>
              </a:lnSpc>
              <a:spcBef>
                <a:spcPct val="20000"/>
              </a:spcBef>
              <a:buClr>
                <a:srgbClr val="002157"/>
              </a:buClr>
              <a:buFontTx/>
              <a:buNone/>
              <a:defRPr sz="1300">
                <a:solidFill>
                  <a:schemeClr val="bg1"/>
                </a:solidFill>
                <a:latin typeface="+mn-lt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002157"/>
              </a:buClr>
              <a:buFont typeface="Wingdings" pitchFamily="2" charset="2"/>
              <a:buChar char="Ø"/>
              <a:defRPr sz="2400">
                <a:solidFill>
                  <a:schemeClr val="accent2"/>
                </a:solidFill>
                <a:latin typeface="+mn-lt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2157"/>
              </a:buClr>
              <a:buFont typeface="Wingdings" pitchFamily="2" charset="2"/>
              <a:buChar char="§"/>
              <a:defRPr sz="2400">
                <a:solidFill>
                  <a:schemeClr val="accent2"/>
                </a:solidFill>
                <a:latin typeface="+mn-lt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02157"/>
              </a:buClr>
              <a:buFont typeface="Verdana" pitchFamily="34" charset="0"/>
              <a:buChar char="-"/>
              <a:defRPr sz="2400">
                <a:solidFill>
                  <a:schemeClr val="accent2"/>
                </a:solidFill>
                <a:latin typeface="+mn-lt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002157"/>
              </a:buClr>
              <a:buChar char="•"/>
              <a:defRPr sz="2400">
                <a:solidFill>
                  <a:schemeClr val="accent2"/>
                </a:solidFill>
                <a:latin typeface="+mn-lt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rgbClr val="002157"/>
              </a:buClr>
              <a:buChar char="•"/>
              <a:defRPr sz="2400">
                <a:solidFill>
                  <a:schemeClr val="accent2"/>
                </a:solidFill>
                <a:latin typeface="+mn-lt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rgbClr val="002157"/>
              </a:buClr>
              <a:buChar char="•"/>
              <a:defRPr sz="2400">
                <a:solidFill>
                  <a:schemeClr val="accent2"/>
                </a:solidFill>
                <a:latin typeface="+mn-lt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rgbClr val="002157"/>
              </a:buClr>
              <a:buChar char="•"/>
              <a:defRPr sz="2400">
                <a:solidFill>
                  <a:schemeClr val="accent2"/>
                </a:solidFill>
                <a:latin typeface="+mn-lt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rgbClr val="002157"/>
              </a:buClr>
              <a:buChar char="•"/>
              <a:defRPr sz="2400">
                <a:solidFill>
                  <a:schemeClr val="accent2"/>
                </a:solidFill>
                <a:latin typeface="+mn-lt"/>
              </a:defRPr>
            </a:lvl9pPr>
          </a:lstStyle>
          <a:p>
            <a:pPr algn="l"/>
            <a:r>
              <a:rPr lang="en-US" baseline="0" dirty="0" smtClean="0"/>
              <a:t>MAJIC Agency Stakeholders</a:t>
            </a:r>
          </a:p>
          <a:p>
            <a:pPr algn="l"/>
            <a:r>
              <a:rPr lang="en-US" baseline="0" dirty="0" smtClean="0"/>
              <a:t>Anchorage, Alaska</a:t>
            </a:r>
          </a:p>
          <a:p>
            <a:pPr algn="l"/>
            <a:r>
              <a:rPr lang="en-US" baseline="0" dirty="0" smtClean="0"/>
              <a:t>December </a:t>
            </a:r>
            <a:r>
              <a:rPr lang="en-US" baseline="0" dirty="0" smtClean="0"/>
              <a:t>18, </a:t>
            </a:r>
            <a:r>
              <a:rPr lang="en-US" baseline="0" dirty="0" smtClean="0"/>
              <a:t>2012</a:t>
            </a:r>
            <a:endParaRPr lang="en-US" baseline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would MAJIC want an architecture?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Enterprise focus</a:t>
            </a:r>
          </a:p>
          <a:p>
            <a:r>
              <a:rPr lang="en-US" dirty="0" smtClean="0"/>
              <a:t>Guide shared infrastructure investments</a:t>
            </a:r>
          </a:p>
          <a:p>
            <a:r>
              <a:rPr lang="en-US" dirty="0" smtClean="0"/>
              <a:t>Streamlined, </a:t>
            </a:r>
            <a:r>
              <a:rPr lang="en-US" dirty="0" smtClean="0"/>
              <a:t>consistent, collaborative </a:t>
            </a:r>
            <a:r>
              <a:rPr lang="en-US" dirty="0" smtClean="0"/>
              <a:t>decision-making</a:t>
            </a:r>
          </a:p>
          <a:p>
            <a:r>
              <a:rPr lang="en-US" dirty="0" smtClean="0"/>
              <a:t>Benefits of:</a:t>
            </a:r>
          </a:p>
          <a:p>
            <a:pPr lvl="1"/>
            <a:r>
              <a:rPr lang="en-US" dirty="0" smtClean="0"/>
              <a:t>SOA:  reuse, agility</a:t>
            </a:r>
          </a:p>
          <a:p>
            <a:pPr lvl="1"/>
            <a:r>
              <a:rPr lang="en-US" dirty="0" smtClean="0"/>
              <a:t>Federated Identity Management:  </a:t>
            </a:r>
            <a:r>
              <a:rPr lang="en-US" dirty="0" smtClean="0"/>
              <a:t>single-sign on</a:t>
            </a:r>
            <a:r>
              <a:rPr lang="en-US" dirty="0" smtClean="0"/>
              <a:t>, greater security</a:t>
            </a:r>
          </a:p>
          <a:p>
            <a:pPr lvl="1"/>
            <a:r>
              <a:rPr lang="en-US" dirty="0" smtClean="0"/>
              <a:t>Proven privacy enforcement</a:t>
            </a:r>
          </a:p>
          <a:p>
            <a:r>
              <a:rPr lang="en-US" dirty="0" smtClean="0"/>
              <a:t>Long-term interoperability</a:t>
            </a:r>
          </a:p>
          <a:p>
            <a:r>
              <a:rPr lang="en-US" dirty="0" smtClean="0"/>
              <a:t>Federal </a:t>
            </a:r>
            <a:r>
              <a:rPr lang="en-US" dirty="0" smtClean="0"/>
              <a:t>funding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A23C453-D80E-4577-8B49-78F49A089907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28438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Structure of a state architecture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Leverage GRA and GFIPM (GIST)</a:t>
            </a:r>
          </a:p>
          <a:p>
            <a:pPr lvl="1"/>
            <a:r>
              <a:rPr lang="en-US" dirty="0" smtClean="0"/>
              <a:t>Adopt terminology</a:t>
            </a:r>
          </a:p>
          <a:p>
            <a:pPr lvl="1"/>
            <a:r>
              <a:rPr lang="en-US" dirty="0" smtClean="0"/>
              <a:t>Adopt web services SIP</a:t>
            </a:r>
          </a:p>
          <a:p>
            <a:pPr lvl="1"/>
            <a:r>
              <a:rPr lang="en-US" dirty="0" smtClean="0"/>
              <a:t>Adopt service design methodology</a:t>
            </a:r>
          </a:p>
          <a:p>
            <a:pPr lvl="1"/>
            <a:r>
              <a:rPr lang="en-US" dirty="0" smtClean="0"/>
              <a:t>Adopt federated identity management</a:t>
            </a:r>
          </a:p>
          <a:p>
            <a:r>
              <a:rPr lang="en-US" dirty="0" smtClean="0"/>
              <a:t>Alaska-specific areas</a:t>
            </a:r>
          </a:p>
          <a:p>
            <a:pPr lvl="1"/>
            <a:r>
              <a:rPr lang="en-US" dirty="0" smtClean="0"/>
              <a:t>Governance</a:t>
            </a:r>
          </a:p>
          <a:p>
            <a:pPr lvl="1"/>
            <a:r>
              <a:rPr lang="en-US" dirty="0" smtClean="0"/>
              <a:t>Policy</a:t>
            </a:r>
          </a:p>
          <a:p>
            <a:pPr lvl="1"/>
            <a:r>
              <a:rPr lang="en-US" dirty="0" smtClean="0"/>
              <a:t>Identify shared infrastructure</a:t>
            </a:r>
          </a:p>
          <a:p>
            <a:pPr lvl="1"/>
            <a:r>
              <a:rPr lang="en-US" dirty="0" smtClean="0"/>
              <a:t>Inventory systems</a:t>
            </a:r>
          </a:p>
          <a:p>
            <a:pPr lvl="1"/>
            <a:r>
              <a:rPr lang="en-US" dirty="0" smtClean="0"/>
              <a:t>Services and information flows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A23C453-D80E-4577-8B49-78F49A089907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6180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Governance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RACI Matrix</a:t>
            </a:r>
          </a:p>
          <a:p>
            <a:r>
              <a:rPr lang="en-US" dirty="0" smtClean="0"/>
              <a:t>Decision rights</a:t>
            </a:r>
          </a:p>
          <a:p>
            <a:pPr lvl="1"/>
            <a:r>
              <a:rPr lang="en-US" dirty="0" smtClean="0"/>
              <a:t>Services</a:t>
            </a:r>
          </a:p>
          <a:p>
            <a:pPr lvl="1"/>
            <a:r>
              <a:rPr lang="en-US" dirty="0" smtClean="0"/>
              <a:t>Infrastructure</a:t>
            </a:r>
          </a:p>
          <a:p>
            <a:pPr lvl="1"/>
            <a:r>
              <a:rPr lang="en-US" dirty="0" smtClean="0"/>
              <a:t>Architecture</a:t>
            </a:r>
          </a:p>
          <a:p>
            <a:pPr lvl="1"/>
            <a:r>
              <a:rPr lang="en-US" dirty="0" smtClean="0"/>
              <a:t>Federation policy / management</a:t>
            </a:r>
          </a:p>
          <a:p>
            <a:r>
              <a:rPr lang="en-US" dirty="0" smtClean="0"/>
              <a:t>Typical roles</a:t>
            </a:r>
          </a:p>
          <a:p>
            <a:pPr lvl="1"/>
            <a:r>
              <a:rPr lang="en-US" dirty="0" smtClean="0"/>
              <a:t>Executive</a:t>
            </a:r>
          </a:p>
          <a:p>
            <a:pPr lvl="1"/>
            <a:r>
              <a:rPr lang="en-US" dirty="0" smtClean="0"/>
              <a:t>Technical</a:t>
            </a:r>
          </a:p>
          <a:p>
            <a:pPr lvl="1"/>
            <a:r>
              <a:rPr lang="en-US" dirty="0" smtClean="0"/>
              <a:t>Operational</a:t>
            </a:r>
          </a:p>
          <a:p>
            <a:pPr lvl="1"/>
            <a:r>
              <a:rPr lang="en-US" dirty="0" smtClean="0"/>
              <a:t>Management / operations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A23C453-D80E-4577-8B49-78F49A089907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5301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Policy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Strategy / prioritization</a:t>
            </a:r>
          </a:p>
          <a:p>
            <a:r>
              <a:rPr lang="en-US" dirty="0" smtClean="0"/>
              <a:t>Funding</a:t>
            </a:r>
          </a:p>
          <a:p>
            <a:r>
              <a:rPr lang="en-US" dirty="0"/>
              <a:t>Privacy</a:t>
            </a:r>
          </a:p>
          <a:p>
            <a:r>
              <a:rPr lang="en-US" dirty="0"/>
              <a:t>Access control</a:t>
            </a:r>
          </a:p>
          <a:p>
            <a:r>
              <a:rPr lang="en-US" dirty="0" smtClean="0"/>
              <a:t>Federation policy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A23C453-D80E-4577-8B49-78F49A089907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488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Infrastructure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GRA terms, “execution context”</a:t>
            </a:r>
          </a:p>
          <a:p>
            <a:r>
              <a:rPr lang="en-US" dirty="0" smtClean="0"/>
              <a:t>Network, hardware, and software that supports service interaction</a:t>
            </a:r>
          </a:p>
          <a:p>
            <a:r>
              <a:rPr lang="en-US" dirty="0" smtClean="0"/>
              <a:t>Conformant execution context provides:</a:t>
            </a:r>
          </a:p>
          <a:p>
            <a:pPr lvl="1"/>
            <a:r>
              <a:rPr lang="en-US" dirty="0"/>
              <a:t>A</a:t>
            </a:r>
            <a:r>
              <a:rPr lang="en-US" dirty="0" smtClean="0"/>
              <a:t> container environment for connectors (consumer or initiator of interaction)</a:t>
            </a:r>
          </a:p>
          <a:p>
            <a:pPr lvl="1"/>
            <a:r>
              <a:rPr lang="en-US" dirty="0"/>
              <a:t>A</a:t>
            </a:r>
            <a:r>
              <a:rPr lang="en-US" dirty="0" smtClean="0"/>
              <a:t> container environment for adapters (provider or recipient of interaction)</a:t>
            </a:r>
          </a:p>
          <a:p>
            <a:pPr lvl="1"/>
            <a:r>
              <a:rPr lang="en-US" dirty="0"/>
              <a:t>A</a:t>
            </a:r>
            <a:r>
              <a:rPr lang="en-US" dirty="0" smtClean="0"/>
              <a:t> container environment for intermediaries</a:t>
            </a:r>
          </a:p>
          <a:p>
            <a:pPr lvl="1"/>
            <a:r>
              <a:rPr lang="en-US" dirty="0" smtClean="0"/>
              <a:t>Security, availability, performance, and reliability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85719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A23C453-D80E-4577-8B49-78F49A089907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9437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1143000" y="2590800"/>
            <a:ext cx="7739063" cy="3636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157"/>
              </a:buClr>
              <a:buBlip>
                <a:blip r:embed="rId3"/>
              </a:buBlip>
              <a:defRPr sz="2400" b="1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157"/>
              </a:buClr>
              <a:buFont typeface="Wingdings" pitchFamily="2" charset="2"/>
              <a:buChar char="Ø"/>
              <a:defRPr sz="2400">
                <a:solidFill>
                  <a:schemeClr val="accent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157"/>
              </a:buClr>
              <a:buFont typeface="Wingdings" pitchFamily="2" charset="2"/>
              <a:buChar char="§"/>
              <a:defRPr sz="2400">
                <a:solidFill>
                  <a:schemeClr val="accent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157"/>
              </a:buClr>
              <a:buFont typeface="Verdana" pitchFamily="34" charset="0"/>
              <a:buChar char="-"/>
              <a:defRPr sz="2400">
                <a:solidFill>
                  <a:schemeClr val="accent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157"/>
              </a:buClr>
              <a:buChar char="•"/>
              <a:defRPr sz="2400">
                <a:solidFill>
                  <a:schemeClr val="accent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157"/>
              </a:buClr>
              <a:buChar char="•"/>
              <a:defRPr sz="2400">
                <a:solidFill>
                  <a:schemeClr val="accent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157"/>
              </a:buClr>
              <a:buChar char="•"/>
              <a:defRPr sz="2400">
                <a:solidFill>
                  <a:schemeClr val="accent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157"/>
              </a:buClr>
              <a:buChar char="•"/>
              <a:defRPr sz="2400">
                <a:solidFill>
                  <a:schemeClr val="accent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157"/>
              </a:buClr>
              <a:buChar char="•"/>
              <a:defRPr sz="2400">
                <a:solidFill>
                  <a:schemeClr val="accent2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US" sz="3200" dirty="0" smtClean="0"/>
              <a:t>Scott Came</a:t>
            </a:r>
          </a:p>
          <a:p>
            <a:pPr algn="ctr">
              <a:buFontTx/>
              <a:buNone/>
            </a:pPr>
            <a:r>
              <a:rPr lang="en-US" sz="3200" dirty="0"/>
              <a:t>Deputy Executive Director</a:t>
            </a:r>
          </a:p>
          <a:p>
            <a:pPr algn="ctr">
              <a:buFontTx/>
              <a:buNone/>
            </a:pPr>
            <a:r>
              <a:rPr lang="en-US" sz="3200" dirty="0" smtClean="0"/>
              <a:t>SEARCH</a:t>
            </a:r>
          </a:p>
          <a:p>
            <a:pPr algn="ctr">
              <a:buFontTx/>
              <a:buNone/>
            </a:pPr>
            <a:r>
              <a:rPr lang="en-US" sz="3200" dirty="0" smtClean="0">
                <a:hlinkClick r:id="rId4"/>
              </a:rPr>
              <a:t>scott@search.org</a:t>
            </a:r>
            <a:endParaRPr lang="en-US" sz="3200" dirty="0" smtClean="0"/>
          </a:p>
          <a:p>
            <a:pPr algn="ctr">
              <a:buFontTx/>
              <a:buNone/>
            </a:pPr>
            <a:r>
              <a:rPr lang="en-US" sz="3200" dirty="0" smtClean="0"/>
              <a:t>916-212-5978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537027560"/>
      </p:ext>
    </p:extLst>
  </p:cSld>
  <p:clrMapOvr>
    <a:masterClrMapping/>
  </p:clrMapOvr>
</p:sld>
</file>

<file path=ppt/theme/theme1.xml><?xml version="1.0" encoding="utf-8"?>
<a:theme xmlns:a="http://schemas.openxmlformats.org/drawingml/2006/main" name="SEARCH_ppt_template">
  <a:themeElements>
    <a:clrScheme name="SEARCH_ppt_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EARCH_ppt_templat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3400" b="1" i="0" u="none" strike="noStrike" cap="none" normalizeH="0" baseline="-25000" smtClean="0">
            <a:ln>
              <a:noFill/>
            </a:ln>
            <a:solidFill>
              <a:srgbClr val="002157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3400" b="1" i="0" u="none" strike="noStrike" cap="none" normalizeH="0" baseline="-25000" smtClean="0">
            <a:ln>
              <a:noFill/>
            </a:ln>
            <a:solidFill>
              <a:srgbClr val="002157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SEARCH_ppt_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ARCH_ppt_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ARCH_ppt_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ARCH_ppt_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ARCH_ppt_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ARCH_ppt_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ARCH_ppt_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ARCH_ppt_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ARCH_ppt_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ARCH_ppt_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ARCH_ppt_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ARCH_ppt_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LongProperties xmlns="http://schemas.microsoft.com/office/2006/metadata/longProperties"/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B7509468EFD0749879B26B31090B0E1" ma:contentTypeVersion="26" ma:contentTypeDescription="Create a new document." ma:contentTypeScope="" ma:versionID="c1e8a22339d0672e737825b26866086e">
  <xsd:schema xmlns:xsd="http://www.w3.org/2001/XMLSchema" xmlns:p="http://schemas.microsoft.com/office/2006/metadata/properties" xmlns:ns2="f928ee0c-632a-41d4-bcec-cc45e3e2cfaf" targetNamespace="http://schemas.microsoft.com/office/2006/metadata/properties" ma:root="true" ma:fieldsID="b8d56a9d19266d0337128311f6f20dc9" ns2:_="">
    <xsd:import namespace="f928ee0c-632a-41d4-bcec-cc45e3e2cfaf"/>
    <xsd:element name="properties">
      <xsd:complexType>
        <xsd:sequence>
          <xsd:element name="documentManagement">
            <xsd:complexType>
              <xsd:all>
                <xsd:element ref="ns2:Funding_x0020_Source_x0020_Code"/>
                <xsd:element ref="ns2:ATS_x0020_Project_x0020_ID"/>
                <xsd:element ref="ns2:Current_x0020_Status"/>
                <xsd:element ref="ns2:Document_x0020_P" minOccurs="0"/>
                <xsd:element ref="ns2:External_x0020_Document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f928ee0c-632a-41d4-bcec-cc45e3e2cfaf" elementFormDefault="qualified">
    <xsd:import namespace="http://schemas.microsoft.com/office/2006/documentManagement/types"/>
    <xsd:element name="Funding_x0020_Source_x0020_Code" ma:index="2" ma:displayName="Funding Source Code" ma:list="{55a789e5-ff56-44d6-9a54-af243e43066d}" ma:internalName="Funding_x0020_Source_x0020_Code" ma:showField="ProjectTypeAndFundingSourceCode">
      <xsd:simpleType>
        <xsd:restriction base="dms:Lookup"/>
      </xsd:simpleType>
    </xsd:element>
    <xsd:element name="ATS_x0020_Project_x0020_ID" ma:index="3" ma:displayName="ATS Project ID" ma:internalName="ATS_x0020_Project_x0020_ID">
      <xsd:simpleType>
        <xsd:restriction base="dms:Text">
          <xsd:maxLength value="50"/>
        </xsd:restriction>
      </xsd:simpleType>
    </xsd:element>
    <xsd:element name="Current_x0020_Status" ma:index="4" ma:displayName="Current Status" ma:format="Dropdown" ma:internalName="Current_x0020_Status">
      <xsd:simpleType>
        <xsd:restriction base="dms:Choice">
          <xsd:enumeration value="CorpComm Approved"/>
          <xsd:enumeration value="CorpComm Review"/>
          <xsd:enumeration value="DED Approved"/>
          <xsd:enumeration value="DED Review"/>
          <xsd:enumeration value="Director Approved"/>
          <xsd:enumeration value="Director Review"/>
          <xsd:enumeration value="Draft Under Development"/>
          <xsd:enumeration value="ED Approved"/>
          <xsd:enumeration value="ED Review"/>
          <xsd:enumeration value="Final"/>
          <xsd:enumeration value="Final (PDF)"/>
          <xsd:enumeration value="Finance Approved"/>
          <xsd:enumeration value="Finance Review"/>
          <xsd:enumeration value="Funding Agency Approved"/>
          <xsd:enumeration value="Funding Agency Review"/>
          <xsd:enumeration value="Peer Review"/>
          <xsd:enumeration value="Working Document"/>
        </xsd:restriction>
      </xsd:simpleType>
    </xsd:element>
    <xsd:element name="Document_x0020_P" ma:index="5" nillable="true" ma:displayName="Document Purpose" ma:internalName="Document_x0020_P" ma:requiredMultiChoice="true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Advocacy/Testimony"/>
                    <xsd:enumeration value="Agenda"/>
                    <xsd:enumeration value="Biographical (Resumes/Bios)"/>
                    <xsd:enumeration value="Consulting Report"/>
                    <xsd:enumeration value="Contract Document-Other"/>
                    <xsd:enumeration value="Contract Proposal"/>
                    <xsd:enumeration value="Contract Proposal-Attachment"/>
                    <xsd:enumeration value="Development-Standards/Best Practices/Model/Policy"/>
                    <xsd:enumeration value="Development-Tool/Resource/Template"/>
                    <xsd:enumeration value="Grant Document-Other"/>
                    <xsd:enumeration value="Grant Proposal"/>
                    <xsd:enumeration value="Grant Proposal-Attachment"/>
                    <xsd:enumeration value="Graphic"/>
                    <xsd:enumeration value="How To/Instructional Guide"/>
                    <xsd:enumeration value="Internal Communications"/>
                    <xsd:enumeration value="Legislation"/>
                    <xsd:enumeration value="Letter"/>
                    <xsd:enumeration value="Marketing/Education"/>
                    <xsd:enumeration value="Memorandum"/>
                    <xsd:enumeration value="News Release/Article"/>
                    <xsd:enumeration value="Podcast"/>
                    <xsd:enumeration value="Policy Brief"/>
                    <xsd:enumeration value="Presentation- Meeting/ Conference"/>
                    <xsd:enumeration value="Presentation -Training"/>
                    <xsd:enumeration value="Project Report"/>
                    <xsd:enumeration value="Recommendations"/>
                    <xsd:enumeration value="Research"/>
                    <xsd:enumeration value="Survey"/>
                    <xsd:enumeration value="Technical Brief"/>
                    <xsd:enumeration value="Training Curriculum"/>
                  </xsd:restriction>
                </xsd:simpleType>
              </xsd:element>
            </xsd:sequence>
          </xsd:extension>
        </xsd:complexContent>
      </xsd:complexType>
    </xsd:element>
    <xsd:element name="External_x0020_Document" ma:index="7" nillable="true" ma:displayName="External Document" ma:default="0" ma:description="Check if document was created outside of SEARCH" ma:internalName="External_x0020_Document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0" ma:displayName="Content Type" ma:readOnly="true"/>
        <xsd:element ref="dc:title" maxOccurs="1" ma:index="1" ma:displayName="Title"/>
        <xsd:element ref="dc:subject" minOccurs="0" maxOccurs="1"/>
        <xsd:element ref="dc:description" minOccurs="0" maxOccurs="1"/>
        <xsd:element name="keywords" maxOccurs="1" ma:index="6" ma:displayName="Keywords">
          <xsd:simpleType>
            <xsd:restriction base="xsd:string">
              <xsd:minLength value="1"/>
            </xsd:restriction>
          </xsd:simpleType>
        </xsd:element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TS_x0020_Project_x0020_ID xmlns="f928ee0c-632a-41d4-bcec-cc45e3e2cfaf">1874</ATS_x0020_Project_x0020_ID>
    <Current_x0020_Status xmlns="f928ee0c-632a-41d4-bcec-cc45e3e2cfaf">Working Document</Current_x0020_Status>
    <Funding_x0020_Source_x0020_Code xmlns="f928ee0c-632a-41d4-bcec-cc45e3e2cfaf">49</Funding_x0020_Source_x0020_Code>
    <Document_x0020_P xmlns="f928ee0c-632a-41d4-bcec-cc45e3e2cfaf">
      <Value>Internal Communications</Value>
    </Document_x0020_P>
    <External_x0020_Document xmlns="f928ee0c-632a-41d4-bcec-cc45e3e2cfaf">false</External_x0020_Document>
  </documentManagement>
</p:properties>
</file>

<file path=customXml/itemProps1.xml><?xml version="1.0" encoding="utf-8"?>
<ds:datastoreItem xmlns:ds="http://schemas.openxmlformats.org/officeDocument/2006/customXml" ds:itemID="{33ACCF34-8044-40F4-86A7-08A25B712A64}">
  <ds:schemaRefs>
    <ds:schemaRef ds:uri="http://schemas.microsoft.com/office/2006/metadata/longProperties"/>
  </ds:schemaRefs>
</ds:datastoreItem>
</file>

<file path=customXml/itemProps2.xml><?xml version="1.0" encoding="utf-8"?>
<ds:datastoreItem xmlns:ds="http://schemas.openxmlformats.org/officeDocument/2006/customXml" ds:itemID="{209CCD22-48C9-4184-B74F-BEB5AF7EC45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94CCA17-DBA9-4DCC-BC0D-C0AC4299CFE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928ee0c-632a-41d4-bcec-cc45e3e2cfaf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4.xml><?xml version="1.0" encoding="utf-8"?>
<ds:datastoreItem xmlns:ds="http://schemas.openxmlformats.org/officeDocument/2006/customXml" ds:itemID="{A05684F0-A82F-440F-9A64-EE7215A70C2D}">
  <ds:schemaRefs>
    <ds:schemaRef ds:uri="http://purl.org/dc/elements/1.1/"/>
    <ds:schemaRef ds:uri="http://purl.org/dc/terms/"/>
    <ds:schemaRef ds:uri="http://www.w3.org/XML/1998/namespace"/>
    <ds:schemaRef ds:uri="f928ee0c-632a-41d4-bcec-cc45e3e2cfaf"/>
    <ds:schemaRef ds:uri="http://schemas.openxmlformats.org/package/2006/metadata/core-properties"/>
    <ds:schemaRef ds:uri="http://schemas.microsoft.com/office/2006/documentManagement/types"/>
    <ds:schemaRef ds:uri="http://schemas.microsoft.com/office/2006/metadata/properties"/>
    <ds:schemaRef ds:uri="http://purl.org/dc/dcmitype/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GJXDM Update</Template>
  <TotalTime>10334</TotalTime>
  <Words>296</Words>
  <Application>Microsoft Office PowerPoint</Application>
  <PresentationFormat>On-screen Show (4:3)</PresentationFormat>
  <Paragraphs>74</Paragraphs>
  <Slides>8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SEARCH_ppt_template</vt:lpstr>
      <vt:lpstr>Architecture and Infrastructure</vt:lpstr>
      <vt:lpstr>Why would MAJIC want an architecture?</vt:lpstr>
      <vt:lpstr>Structure of a state architecture</vt:lpstr>
      <vt:lpstr>Governance</vt:lpstr>
      <vt:lpstr>Policy</vt:lpstr>
      <vt:lpstr>Infrastructure</vt:lpstr>
      <vt:lpstr>Next Steps</vt:lpstr>
      <vt:lpstr>Thank you!</vt:lpstr>
    </vt:vector>
  </TitlesOfParts>
  <Company>SEARCH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Briefing for NIJ</dc:title>
  <dc:creator>Kelly Harris</dc:creator>
  <cp:keywords>NIJ,briefing,data architecture</cp:keywords>
  <cp:lastModifiedBy>Scott Came</cp:lastModifiedBy>
  <cp:revision>89</cp:revision>
  <dcterms:created xsi:type="dcterms:W3CDTF">2006-01-18T00:17:43Z</dcterms:created>
  <dcterms:modified xsi:type="dcterms:W3CDTF">2012-12-15T01:09:17Z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">
    <vt:lpwstr>Document</vt:lpwstr>
  </property>
  <property fmtid="{D5CDD505-2E9C-101B-9397-08002B2CF9AE}" pid="3" name="Order">
    <vt:lpwstr>34400.0000000000</vt:lpwstr>
  </property>
</Properties>
</file>