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9" r:id="rId5"/>
  </p:sldMasterIdLst>
  <p:notesMasterIdLst>
    <p:notesMasterId r:id="rId32"/>
  </p:notesMasterIdLst>
  <p:handoutMasterIdLst>
    <p:handoutMasterId r:id="rId33"/>
  </p:handoutMasterIdLst>
  <p:sldIdLst>
    <p:sldId id="256" r:id="rId6"/>
    <p:sldId id="287" r:id="rId7"/>
    <p:sldId id="279" r:id="rId8"/>
    <p:sldId id="281" r:id="rId9"/>
    <p:sldId id="282" r:id="rId10"/>
    <p:sldId id="283" r:id="rId11"/>
    <p:sldId id="284" r:id="rId12"/>
    <p:sldId id="288" r:id="rId13"/>
    <p:sldId id="289" r:id="rId14"/>
    <p:sldId id="290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285" r:id="rId27"/>
    <p:sldId id="286" r:id="rId28"/>
    <p:sldId id="268" r:id="rId29"/>
    <p:sldId id="275" r:id="rId30"/>
    <p:sldId id="278" r:id="rId31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84267" autoAdjust="0"/>
  </p:normalViewPr>
  <p:slideViewPr>
    <p:cSldViewPr>
      <p:cViewPr>
        <p:scale>
          <a:sx n="75" d="100"/>
          <a:sy n="75" d="100"/>
        </p:scale>
        <p:origin x="-247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510" y="-90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CA50556-10B4-4C9B-97DE-0C0FA0EC6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25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647E949-BAE1-4143-8521-8D2051CC1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467E7AA1-C285-4C8B-908F-4E50AE80EBBF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Super simple example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239011A9-5BA8-4092-856F-B47DA30CD7F0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Federated query, synchronous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B4956CFD-1518-4C2D-BB8C-EE21769078FE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8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798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n-US" baseline="0" dirty="0" smtClean="0"/>
              <a:t> notes for GIST:</a:t>
            </a:r>
          </a:p>
          <a:p>
            <a:endParaRPr lang="en-US" baseline="0" dirty="0" smtClean="0"/>
          </a:p>
          <a:p>
            <a:r>
              <a:rPr lang="en-US" dirty="0" smtClean="0"/>
              <a:t>-- Governance guidelines - decision-making, prioritization of work, provisioning of infrastructure, etc.</a:t>
            </a:r>
          </a:p>
          <a:p>
            <a:r>
              <a:rPr lang="en-US" dirty="0" smtClean="0"/>
              <a:t>-- Methodology for designing information sharing systems according to SOA principles</a:t>
            </a:r>
          </a:p>
          <a:p>
            <a:r>
              <a:rPr lang="en-US" dirty="0" smtClean="0"/>
              <a:t>-- Profiling of industry standards</a:t>
            </a:r>
          </a:p>
          <a:p>
            <a:r>
              <a:rPr lang="en-US" dirty="0" smtClean="0"/>
              <a:t>-- Guidance on establishing federated identity management and automated privacy policy enforcement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7E949-BAE1-4143-8521-8D2051CC1B7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06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47E949-BAE1-4143-8521-8D2051CC1B7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35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63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 architecture – model architecture designed to be</a:t>
            </a:r>
            <a:r>
              <a:rPr lang="en-US" baseline="0" dirty="0" smtClean="0"/>
              <a:t> used as the basis for a jurisdiction/project architecture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enough time in session…ask how many participants have an architecture for their jurisdiction’s initiative.  Then talk about why architecture is useful, benefits of SOA: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Better (more efficient, consistent) decision-making about technology investments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More agile, responsive, future-proof solutions/technology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Awareness of Global?  Group of groups; FACA; working groups that have developed functional and technical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brief discussion of what conformance means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0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FEF1-9DD6-4EC4-9BF4-64D6365252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84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8451999C-9562-47A1-86B3-22EC31A572DD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Discuss the distinction of each in the remainder of the slide deck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4D3A4472-5BE7-4780-B413-AC299FEB02EE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Super simple example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72103BCC-F6BC-489C-A073-C4A5DEC025F5}" type="slidenum">
              <a:rPr lang="en-US" sz="1200" b="0" baseline="0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US" sz="1200" b="0" baseline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-white-blue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204788"/>
            <a:ext cx="377983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416050"/>
            <a:ext cx="2239962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1416050"/>
            <a:ext cx="2239963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1416050"/>
            <a:ext cx="2239962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16050"/>
            <a:ext cx="223996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279400" y="4591050"/>
            <a:ext cx="8515350" cy="110807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Presentation Title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87338" y="5713413"/>
            <a:ext cx="6129337" cy="419100"/>
          </a:xfrm>
        </p:spPr>
        <p:txBody>
          <a:bodyPr/>
          <a:lstStyle>
            <a:lvl1pPr marL="0" indent="0"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Name</a:t>
            </a:r>
          </a:p>
        </p:txBody>
      </p:sp>
    </p:spTree>
    <p:extLst>
      <p:ext uri="{BB962C8B-B14F-4D97-AF65-F5344CB8AC3E}">
        <p14:creationId xmlns:p14="http://schemas.microsoft.com/office/powerpoint/2010/main" val="26226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1B4D-56C5-4608-9687-0A40E77EA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7325"/>
            <a:ext cx="1933575" cy="6040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187325"/>
            <a:ext cx="5653088" cy="6040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B4C-17B6-4247-8192-5714ADD40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4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3C453-D80E-4577-8B49-78F49A08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A7ED2-7E94-4E76-9451-56991DB9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4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447800"/>
            <a:ext cx="3792538" cy="477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7938" y="1447800"/>
            <a:ext cx="3794125" cy="477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83E78-7779-47EC-8D2B-FB7269F6C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8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3C46-EFD3-48D1-A31D-94966BC5A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7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6F1E-C6CA-4AA3-870C-E7B846F17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A495-DBD3-4A95-BB01-31262B06A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B4396-411B-4FA2-8244-9109661E5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24AFA-7680-4C10-BFD4-8467A0FB2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hyperlink" Target="http://www.search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1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104900" y="1349375"/>
            <a:ext cx="8001000" cy="5438775"/>
          </a:xfrm>
          <a:prstGeom prst="roundRect">
            <a:avLst>
              <a:gd name="adj" fmla="val 255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 sz="36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447800"/>
            <a:ext cx="7739063" cy="477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244600" y="203200"/>
            <a:ext cx="7366000" cy="8255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15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sz="1800" b="0">
              <a:latin typeface="Arial" charset="0"/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227013" y="204788"/>
            <a:ext cx="3811587" cy="801687"/>
            <a:chOff x="263" y="137"/>
            <a:chExt cx="2401" cy="505"/>
          </a:xfrm>
        </p:grpSpPr>
        <p:pic>
          <p:nvPicPr>
            <p:cNvPr id="1037" name="Picture 6" descr="logo-white-blueb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" y="137"/>
              <a:ext cx="2381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8" name="Rectangle 7"/>
            <p:cNvSpPr>
              <a:spLocks noChangeArrowheads="1"/>
            </p:cNvSpPr>
            <p:nvPr userDrawn="1"/>
          </p:nvSpPr>
          <p:spPr bwMode="auto">
            <a:xfrm>
              <a:off x="736" y="176"/>
              <a:ext cx="1928" cy="440"/>
            </a:xfrm>
            <a:prstGeom prst="rect">
              <a:avLst/>
            </a:prstGeom>
            <a:solidFill>
              <a:srgbClr val="00215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187325"/>
            <a:ext cx="7554912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9" descr="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331913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713038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084638"/>
            <a:ext cx="10048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2" descr="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5453063"/>
            <a:ext cx="10048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7063" y="6365875"/>
            <a:ext cx="7318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70467990-BC1D-4D90-9966-0A597BF3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Text Box 14"/>
          <p:cNvSpPr txBox="1">
            <a:spLocks noChangeArrowheads="1"/>
          </p:cNvSpPr>
          <p:nvPr userDrawn="1"/>
        </p:nvSpPr>
        <p:spPr bwMode="auto">
          <a:xfrm>
            <a:off x="1295400" y="6400800"/>
            <a:ext cx="685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sz="1200" smtClean="0"/>
              <a:t>SEARCH, The National Consortium for Justice Information and Statistics | </a:t>
            </a:r>
            <a:r>
              <a:rPr lang="en-US" sz="1200" smtClean="0">
                <a:hlinkClick r:id="rId18"/>
              </a:rPr>
              <a:t>www.search.org</a:t>
            </a:r>
            <a:endParaRPr lang="en-US" sz="12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FF9933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Blip>
          <a:blip r:embed="rId19"/>
        </a:buBlip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Wingdings" pitchFamily="2" charset="2"/>
        <a:buChar char="Ø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Wingdings" pitchFamily="2" charset="2"/>
        <a:buChar char="§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Font typeface="Verdana" pitchFamily="34" charset="0"/>
        <a:buChar char="-"/>
        <a:defRPr sz="24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157"/>
        </a:buClr>
        <a:buChar char="•"/>
        <a:defRPr sz="24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cott@search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19601"/>
            <a:ext cx="9144000" cy="83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GRA Demonstration Meetings - Kickoff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00600" y="5713413"/>
            <a:ext cx="4343400" cy="68738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Scott Came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Deputy Executive Director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1300" dirty="0" smtClean="0"/>
              <a:t>SEARCH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en-US" sz="13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5715000"/>
            <a:ext cx="4343400" cy="68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eaLnBrk="1" hangingPunct="1">
              <a:lnSpc>
                <a:spcPct val="80000"/>
              </a:lnSpc>
              <a:spcBef>
                <a:spcPct val="20000"/>
              </a:spcBef>
              <a:buClr>
                <a:srgbClr val="002157"/>
              </a:buClr>
              <a:buFontTx/>
              <a:buNone/>
              <a:defRPr sz="13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2157"/>
              </a:buClr>
              <a:buFont typeface="Wingdings" pitchFamily="2" charset="2"/>
              <a:buChar char="Ø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2157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2157"/>
              </a:buClr>
              <a:buFont typeface="Verdana" pitchFamily="34" charset="0"/>
              <a:buChar char="-"/>
              <a:defRPr sz="2400">
                <a:solidFill>
                  <a:schemeClr val="accent2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9pPr>
          </a:lstStyle>
          <a:p>
            <a:pPr algn="l"/>
            <a:r>
              <a:rPr lang="en-US" baseline="0" dirty="0" smtClean="0"/>
              <a:t>MAJIC Agency Stakeholders</a:t>
            </a:r>
          </a:p>
          <a:p>
            <a:pPr algn="l"/>
            <a:r>
              <a:rPr lang="en-US" baseline="0" dirty="0" smtClean="0"/>
              <a:t>Anchorage, Alaska</a:t>
            </a:r>
          </a:p>
          <a:p>
            <a:pPr algn="l"/>
            <a:r>
              <a:rPr lang="en-US" baseline="0" dirty="0" smtClean="0"/>
              <a:t>December 17, 2012</a:t>
            </a:r>
            <a:endParaRPr lang="en-US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Event-Driven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Event-Driven Archetype </a:t>
            </a:r>
          </a:p>
          <a:p>
            <a:pPr lvl="1"/>
            <a:r>
              <a:rPr lang="en-US" smtClean="0"/>
              <a:t>Information exchange begins with the occurrence of a real-world business event that is either citizen-initiated (e.g., an arrest) or procedural (e.g., sentencing an offender).  </a:t>
            </a:r>
          </a:p>
          <a:p>
            <a:pPr lvl="1"/>
            <a:r>
              <a:rPr lang="en-US" smtClean="0"/>
              <a:t>The </a:t>
            </a:r>
            <a:r>
              <a:rPr lang="en-US" b="1" i="1" smtClean="0"/>
              <a:t>composite response </a:t>
            </a:r>
            <a:r>
              <a:rPr lang="en-US" smtClean="0"/>
              <a:t>under this archetype represents the enterprise response or “handling” of this event, which generally involves orchestrating individual agency </a:t>
            </a:r>
            <a:r>
              <a:rPr lang="en-US" b="1" i="1" smtClean="0"/>
              <a:t>component responses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0BE7514F-BD1D-4581-BF9A-F7594109B330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2025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Event-Driven Information Flow Model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5EB8E3B7-EA92-44EF-9DB1-050505C279CA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7692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Event-Driven Model</a:t>
            </a:r>
            <a:br>
              <a:rPr lang="en-US" sz="3200" smtClean="0"/>
            </a:br>
            <a:r>
              <a:rPr lang="en-US" sz="3200" smtClean="0"/>
              <a:t>Component Actions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D21DFAC0-6179-4F45-95C4-65D820E59598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71600" y="1676400"/>
          <a:ext cx="6476999" cy="4267201"/>
        </p:xfrm>
        <a:graphic>
          <a:graphicData uri="http://schemas.openxmlformats.org/drawingml/2006/table">
            <a:tbl>
              <a:tblPr firstRow="1" firstCol="1" bandRow="1"/>
              <a:tblGrid>
                <a:gridCol w="1541469"/>
                <a:gridCol w="3026371"/>
                <a:gridCol w="1909159"/>
              </a:tblGrid>
              <a:tr h="35889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Event-Driven Component  Actions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Deposit of information for the purpose of establishing some sort of case or request.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File Criminal Case, File Felony Charges, File Complaint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Update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change or modify stored information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Update Criminal History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Record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store information for future access.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Record Arrest Warrant, Record Booking Report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Remove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 termination of an individual’s association with an organization or process, etc.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Remove Warrant, Remove Arrest Report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Issue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formally distribute information expecting that some sort of physical action will be taken.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Issue Arrest Warrant, Issue Summons, Issue Warning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Notify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distribute information based on a need for awareness.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Notify of Intake, Notify of Booking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3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Submit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provide information to the power or authority of another through policy (process) or law.  Submit is usually associated with a deference to a judgment, opinion, decision or analysis.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Submit Arrest Report, Submit Progress Report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76" name="Rectangle 1"/>
          <p:cNvSpPr>
            <a:spLocks noChangeArrowheads="1"/>
          </p:cNvSpPr>
          <p:nvPr/>
        </p:nvSpPr>
        <p:spPr bwMode="auto">
          <a:xfrm>
            <a:off x="2103438" y="1954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Citation Event</a:t>
            </a:r>
            <a:br>
              <a:rPr lang="en-US" sz="3200" smtClean="0"/>
            </a:br>
            <a:r>
              <a:rPr lang="en-US" sz="3200" smtClean="0"/>
              <a:t>Example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E152679F-16C5-4968-A25E-4DABF32E587B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57325"/>
            <a:ext cx="7645400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7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Query-Driven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39063" cy="5029200"/>
          </a:xfrm>
        </p:spPr>
        <p:txBody>
          <a:bodyPr/>
          <a:lstStyle/>
          <a:p>
            <a:r>
              <a:rPr lang="en-US" sz="2200" smtClean="0"/>
              <a:t>Query-Driven Archetype  </a:t>
            </a:r>
          </a:p>
          <a:p>
            <a:pPr lvl="1"/>
            <a:r>
              <a:rPr lang="en-US" sz="2200" smtClean="0"/>
              <a:t>Information flow begins with a practitioner’s or citizen’s desire to know information about the state or history of the justice system (including events that occurred and any responses to those events).  </a:t>
            </a:r>
          </a:p>
          <a:p>
            <a:pPr lvl="1"/>
            <a:r>
              <a:rPr lang="en-US" sz="2200" smtClean="0"/>
              <a:t>The </a:t>
            </a:r>
            <a:r>
              <a:rPr lang="en-US" sz="2200" b="1" i="1" smtClean="0"/>
              <a:t>composite response</a:t>
            </a:r>
            <a:r>
              <a:rPr lang="en-US" sz="2200" smtClean="0"/>
              <a:t> under this archetype represents the enterprise effort to gather the requested information from one or more component data sources and assemble the </a:t>
            </a:r>
            <a:r>
              <a:rPr lang="en-US" sz="2200" b="1" i="1" smtClean="0"/>
              <a:t>component responses </a:t>
            </a:r>
            <a:r>
              <a:rPr lang="en-US" sz="2200" smtClean="0"/>
              <a:t>into a single, enterprise response to the requestor.</a:t>
            </a:r>
          </a:p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E6A1CA0E-0856-4775-909E-D1DBCFB0D26E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3336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Query-Driven Information Flow Model - Query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B0E4981D-C6C6-4009-B290-6DFED86E049C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77438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6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Query-Driven Information Flow Model – Query Response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A820CB82-D1B0-4ADF-93F4-63666EDC246A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0104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5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Query-Driven Information Flow Model – Component Actions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9F392098-A302-4A05-9038-8D22340987C4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95400" y="1600200"/>
          <a:ext cx="6934200" cy="4343401"/>
        </p:xfrm>
        <a:graphic>
          <a:graphicData uri="http://schemas.openxmlformats.org/drawingml/2006/table">
            <a:tbl>
              <a:tblPr firstRow="1" firstCol="1" bandRow="1"/>
              <a:tblGrid>
                <a:gridCol w="1006454"/>
                <a:gridCol w="2111640"/>
                <a:gridCol w="1322549"/>
                <a:gridCol w="1138862"/>
                <a:gridCol w="1354695"/>
              </a:tblGrid>
              <a:tr h="397761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Query-Driven Component Actions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76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 Response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Actions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52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Action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Examples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An Query to a single system for information on a subject (person, place, thing) based on initial criteria.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 Location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 Location 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Federated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 Query to multiple systems for information on  a subject (person, place, thing) based on initial criteria.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Person Federated Search, Automobile Federated Search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Federated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Query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Person Search Response, Automobile Search Response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Identify 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confirm or deny the identity of a subject.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Identify Person, Identify Organization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 Identification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Person Identification, Organization Identification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Verify [Subject]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 confirm or deny the identity of a subject through a comparison of 2 or more data.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Verify Person with Fingerprints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[Subject] Verification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Person with Fingerprints Verification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99" name="Rectangle 1"/>
          <p:cNvSpPr>
            <a:spLocks noChangeArrowheads="1"/>
          </p:cNvSpPr>
          <p:nvPr/>
        </p:nvSpPr>
        <p:spPr bwMode="auto">
          <a:xfrm>
            <a:off x="1371600" y="6013450"/>
            <a:ext cx="28956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Note: Each </a:t>
            </a:r>
            <a:r>
              <a:rPr lang="en-US" sz="16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Query </a:t>
            </a:r>
            <a:r>
              <a:rPr lang="en-US" sz="16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must have a </a:t>
            </a:r>
            <a:r>
              <a:rPr lang="en-US" sz="1600" i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Query Response</a:t>
            </a:r>
            <a:endParaRPr lang="en-US" sz="16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</a:pP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8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Person Federated Query</a:t>
            </a:r>
            <a:br>
              <a:rPr lang="en-US" sz="3200" smtClean="0"/>
            </a:br>
            <a:r>
              <a:rPr lang="en-US" sz="3200" smtClean="0"/>
              <a:t>Example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032031C7-2D88-4379-A54A-CAE5E5FA9365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pic>
        <p:nvPicPr>
          <p:cNvPr id="2458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5039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3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Request-Driven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Request-Driven Archetype </a:t>
            </a:r>
          </a:p>
          <a:p>
            <a:pPr lvl="1" eaLnBrk="1" hangingPunct="1"/>
            <a:r>
              <a:rPr lang="en-US" smtClean="0"/>
              <a:t>Exchange is triggered by a practitioner’s desire to effect some state change in the collective environment.  </a:t>
            </a:r>
          </a:p>
          <a:p>
            <a:pPr lvl="1" eaLnBrk="1" hangingPunct="1"/>
            <a:r>
              <a:rPr lang="en-US" smtClean="0"/>
              <a:t>The initial exchange is with a </a:t>
            </a:r>
            <a:r>
              <a:rPr lang="en-US" b="1" i="1" smtClean="0"/>
              <a:t>composite request</a:t>
            </a:r>
            <a:r>
              <a:rPr lang="en-US" smtClean="0"/>
              <a:t> intermediary, which in turn exchanges information with </a:t>
            </a:r>
            <a:r>
              <a:rPr lang="en-US" b="1" i="1" smtClean="0"/>
              <a:t>component request</a:t>
            </a:r>
            <a:r>
              <a:rPr lang="en-US" i="1" smtClean="0"/>
              <a:t> </a:t>
            </a:r>
            <a:r>
              <a:rPr lang="en-US" smtClean="0"/>
              <a:t>services.  </a:t>
            </a:r>
          </a:p>
          <a:p>
            <a:pPr lvl="1" eaLnBrk="1" hangingPunct="1"/>
            <a:r>
              <a:rPr lang="en-US" smtClean="0"/>
              <a:t>These exchanges could be one-way or request-response, and if request-response could be synchronous or asynchronous.</a:t>
            </a:r>
          </a:p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B1A2DEF2-9E48-4DEA-ACA9-4F809FDA8B34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15509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Request-Driven Information Flow Model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5B48DB86-08A4-409D-BF7E-A547DD63E756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762000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3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Warrant Request/Reply</a:t>
            </a:r>
            <a:br>
              <a:rPr lang="en-US" sz="3200" smtClean="0"/>
            </a:br>
            <a:r>
              <a:rPr lang="en-US" sz="3200" smtClean="0"/>
              <a:t>Example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D0092923-5731-4E84-BA1E-D3562CE984F8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pic>
        <p:nvPicPr>
          <p:cNvPr id="2765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9390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63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that a service performs</a:t>
            </a:r>
          </a:p>
          <a:p>
            <a:r>
              <a:rPr lang="en-US" dirty="0" smtClean="0"/>
              <a:t>Protocol for interaction with a service</a:t>
            </a:r>
          </a:p>
          <a:p>
            <a:r>
              <a:rPr lang="en-US" dirty="0" smtClean="0"/>
              <a:t>A conformant exchange (action):</a:t>
            </a:r>
          </a:p>
          <a:p>
            <a:pPr lvl="1"/>
            <a:r>
              <a:rPr lang="en-US" dirty="0" smtClean="0"/>
              <a:t>Follows the rules expressed in a GRA </a:t>
            </a:r>
            <a:r>
              <a:rPr lang="en-US" i="1" dirty="0" smtClean="0"/>
              <a:t>Service Interaction Profile (SIP)</a:t>
            </a:r>
            <a:r>
              <a:rPr lang="en-US" dirty="0" smtClean="0"/>
              <a:t>; in practice, this means “WSDL first” web services</a:t>
            </a:r>
          </a:p>
          <a:p>
            <a:pPr lvl="1"/>
            <a:r>
              <a:rPr lang="en-US" dirty="0" smtClean="0"/>
              <a:t>Has a NIEM-conformant information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81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GRA terms, “execution context”</a:t>
            </a:r>
          </a:p>
          <a:p>
            <a:r>
              <a:rPr lang="en-US" dirty="0" smtClean="0"/>
              <a:t>Network, hardware, and software that supports service interaction</a:t>
            </a:r>
          </a:p>
          <a:p>
            <a:r>
              <a:rPr lang="en-US" dirty="0" smtClean="0"/>
              <a:t>Conformant execution context provides: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connectors (consumer or initiator of interaction)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adapters (provider or recipient of interaction)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container environment for intermediaries</a:t>
            </a:r>
          </a:p>
          <a:p>
            <a:pPr lvl="1"/>
            <a:r>
              <a:rPr lang="en-US" dirty="0" smtClean="0"/>
              <a:t>Security, availability, performance, and reliability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46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Information Sharing Toolkit (GIST)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</a:t>
            </a:r>
            <a:r>
              <a:rPr lang="en-US" dirty="0" err="1" smtClean="0"/>
              <a:t>Global’s</a:t>
            </a:r>
            <a:r>
              <a:rPr lang="en-US" dirty="0" smtClean="0"/>
              <a:t> “normative” products:</a:t>
            </a:r>
          </a:p>
          <a:p>
            <a:pPr lvl="1"/>
            <a:r>
              <a:rPr lang="en-US" dirty="0" smtClean="0"/>
              <a:t>Global Reference Architecture (GRA)</a:t>
            </a:r>
          </a:p>
          <a:p>
            <a:pPr lvl="1"/>
            <a:r>
              <a:rPr lang="en-US" dirty="0" smtClean="0"/>
              <a:t>Global Federated Identity and Privilege Management (GFIPM) tools</a:t>
            </a:r>
          </a:p>
          <a:p>
            <a:pPr lvl="1"/>
            <a:r>
              <a:rPr lang="en-US" dirty="0" smtClean="0"/>
              <a:t>Global Technical Privacy Framework</a:t>
            </a:r>
          </a:p>
          <a:p>
            <a:pPr lvl="1"/>
            <a:r>
              <a:rPr lang="en-US" dirty="0" smtClean="0"/>
              <a:t>Reference Service Specifications</a:t>
            </a:r>
          </a:p>
          <a:p>
            <a:r>
              <a:rPr lang="en-US" dirty="0" smtClean="0"/>
              <a:t>Template for a state’s justice information sharing architecture</a:t>
            </a:r>
          </a:p>
          <a:p>
            <a:endParaRPr lang="en-US" dirty="0"/>
          </a:p>
          <a:p>
            <a:r>
              <a:rPr lang="en-US" dirty="0" smtClean="0"/>
              <a:t>NIEM and IEPDs are not enough to ensure interoperability and reuse!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84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GIST Conformance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39063" cy="4953000"/>
          </a:xfrm>
        </p:spPr>
        <p:txBody>
          <a:bodyPr/>
          <a:lstStyle/>
          <a:p>
            <a:r>
              <a:rPr lang="en-US" dirty="0" smtClean="0"/>
              <a:t>NIEM conformant exchanges</a:t>
            </a:r>
          </a:p>
          <a:p>
            <a:r>
              <a:rPr lang="en-US" dirty="0" smtClean="0"/>
              <a:t>GRA conformance</a:t>
            </a:r>
          </a:p>
          <a:p>
            <a:pPr lvl="1"/>
            <a:r>
              <a:rPr lang="en-US" dirty="0" smtClean="0"/>
              <a:t>Use “WSDL first” WS-*</a:t>
            </a:r>
          </a:p>
          <a:p>
            <a:pPr lvl="1"/>
            <a:r>
              <a:rPr lang="en-US" dirty="0" smtClean="0"/>
              <a:t>Avoid point-to-point exchanges</a:t>
            </a:r>
          </a:p>
          <a:p>
            <a:pPr lvl="1"/>
            <a:r>
              <a:rPr lang="en-US" dirty="0" smtClean="0"/>
              <a:t>Enterprise-wide infrastructure that supports the standards</a:t>
            </a:r>
          </a:p>
          <a:p>
            <a:pPr lvl="1"/>
            <a:r>
              <a:rPr lang="en-US" dirty="0" smtClean="0"/>
              <a:t>Services conform to design principles</a:t>
            </a:r>
          </a:p>
          <a:p>
            <a:r>
              <a:rPr lang="en-US" dirty="0" smtClean="0"/>
              <a:t>GFIPM conformance</a:t>
            </a:r>
          </a:p>
          <a:p>
            <a:pPr lvl="1"/>
            <a:r>
              <a:rPr lang="en-US" dirty="0" smtClean="0"/>
              <a:t>Avoid new centralized user / credential stores</a:t>
            </a:r>
          </a:p>
          <a:p>
            <a:pPr lvl="1"/>
            <a:r>
              <a:rPr lang="en-US" dirty="0" smtClean="0"/>
              <a:t>Services and applications trust users’ agencies’ authentication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3C453-D80E-4577-8B49-78F49A08990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82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3000" y="2590800"/>
            <a:ext cx="7739063" cy="363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Blip>
                <a:blip r:embed="rId3"/>
              </a:buBlip>
              <a:defRPr sz="24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Wingdings" pitchFamily="2" charset="2"/>
              <a:buChar char="Ø"/>
              <a:defRPr sz="24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Wingdings" pitchFamily="2" charset="2"/>
              <a:buChar char="§"/>
              <a:defRPr sz="2400">
                <a:solidFill>
                  <a:schemeClr val="accent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Font typeface="Verdana" pitchFamily="34" charset="0"/>
              <a:buChar char="-"/>
              <a:defRPr sz="2400">
                <a:solidFill>
                  <a:schemeClr val="accent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157"/>
              </a:buClr>
              <a:buChar char="•"/>
              <a:defRPr sz="2400">
                <a:solidFill>
                  <a:schemeClr val="accent2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3200" dirty="0" smtClean="0"/>
              <a:t>Scott Came</a:t>
            </a:r>
          </a:p>
          <a:p>
            <a:pPr algn="ctr">
              <a:buFontTx/>
              <a:buNone/>
            </a:pPr>
            <a:r>
              <a:rPr lang="en-US" sz="3200" dirty="0"/>
              <a:t>Deputy Executive Director</a:t>
            </a:r>
          </a:p>
          <a:p>
            <a:pPr algn="ctr">
              <a:buFontTx/>
              <a:buNone/>
            </a:pPr>
            <a:r>
              <a:rPr lang="en-US" sz="3200" dirty="0" smtClean="0"/>
              <a:t>SEARCH</a:t>
            </a:r>
          </a:p>
          <a:p>
            <a:pPr algn="ctr">
              <a:buFontTx/>
              <a:buNone/>
            </a:pPr>
            <a:r>
              <a:rPr lang="en-US" sz="3200" dirty="0" smtClean="0">
                <a:hlinkClick r:id="rId4"/>
              </a:rPr>
              <a:t>scott@search.org</a:t>
            </a:r>
            <a:endParaRPr lang="en-US" sz="3200" dirty="0" smtClean="0"/>
          </a:p>
          <a:p>
            <a:pPr algn="ctr">
              <a:buFontTx/>
              <a:buNone/>
            </a:pPr>
            <a:r>
              <a:rPr lang="en-US" sz="3200" dirty="0" smtClean="0"/>
              <a:t>916-212-5978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702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Architecture for justice information exchange</a:t>
            </a:r>
          </a:p>
          <a:p>
            <a:r>
              <a:rPr lang="en-US" dirty="0" smtClean="0"/>
              <a:t>Developed by Global Justice Information Sharing Initiative 2007-2011</a:t>
            </a:r>
          </a:p>
          <a:p>
            <a:r>
              <a:rPr lang="en-US" dirty="0" smtClean="0"/>
              <a:t>Grew out of architectures in jurisdictions</a:t>
            </a:r>
          </a:p>
          <a:p>
            <a:pPr lvl="1"/>
            <a:r>
              <a:rPr lang="en-US" dirty="0" smtClean="0"/>
              <a:t>Washington</a:t>
            </a:r>
          </a:p>
          <a:p>
            <a:pPr lvl="1"/>
            <a:r>
              <a:rPr lang="en-US" dirty="0" smtClean="0"/>
              <a:t>Pennsylvania</a:t>
            </a:r>
          </a:p>
          <a:p>
            <a:pPr lvl="1"/>
            <a:r>
              <a:rPr lang="en-US" dirty="0" smtClean="0"/>
              <a:t>Electronic Court Filing standard</a:t>
            </a:r>
          </a:p>
          <a:p>
            <a:r>
              <a:rPr lang="en-US" dirty="0" smtClean="0"/>
              <a:t>Leverages industry standards and methodologies (IBM, Microsoft, others)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 </a:t>
            </a:r>
            <a:r>
              <a:rPr lang="en-US" dirty="0" smtClean="0"/>
              <a:t>Exchange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768036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097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conform?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open, non-proprietary systems</a:t>
            </a:r>
          </a:p>
          <a:p>
            <a:pPr lvl="1"/>
            <a:r>
              <a:rPr lang="en-US" dirty="0" smtClean="0"/>
              <a:t>Greater ability to share data with a wider range of sources</a:t>
            </a:r>
          </a:p>
          <a:p>
            <a:pPr lvl="1"/>
            <a:r>
              <a:rPr lang="en-US" dirty="0" smtClean="0"/>
              <a:t>Lower lifetime cost, less lock-in</a:t>
            </a:r>
          </a:p>
          <a:p>
            <a:r>
              <a:rPr lang="en-US" dirty="0" smtClean="0"/>
              <a:t>Benefit of industry standards without as much hard work</a:t>
            </a:r>
          </a:p>
          <a:p>
            <a:r>
              <a:rPr lang="en-US" dirty="0"/>
              <a:t>RFPs are easier to write</a:t>
            </a:r>
          </a:p>
          <a:p>
            <a:r>
              <a:rPr lang="en-US" dirty="0" smtClean="0"/>
              <a:t>Interoperate with other conformant systems/jurisdictions</a:t>
            </a:r>
          </a:p>
          <a:p>
            <a:r>
              <a:rPr lang="en-US" dirty="0" smtClean="0"/>
              <a:t>More grant opportunities (3 of 6 categories in this year’s BJA JIS solicitation mentioned the GRA)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04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 Conformance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</a:p>
          <a:p>
            <a:r>
              <a:rPr lang="en-US" dirty="0" smtClean="0"/>
              <a:t>Exchanges (service “actions”)</a:t>
            </a:r>
          </a:p>
          <a:p>
            <a:r>
              <a:rPr lang="en-US" dirty="0" smtClean="0"/>
              <a:t>Infrastructure (“execution context”)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6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that provides access to a capability through one or more closely related information exchanges</a:t>
            </a:r>
          </a:p>
          <a:p>
            <a:r>
              <a:rPr lang="en-US" dirty="0" smtClean="0"/>
              <a:t>A conformant service:</a:t>
            </a:r>
          </a:p>
          <a:p>
            <a:pPr lvl="1"/>
            <a:r>
              <a:rPr lang="en-US" dirty="0" smtClean="0"/>
              <a:t>Is properly identified (follows the guidelines in the GRA </a:t>
            </a:r>
            <a:r>
              <a:rPr lang="en-US" i="1" dirty="0" smtClean="0"/>
              <a:t>Guidelines for Identifying and Designing Services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properly documented (follows the structure and conventions in the </a:t>
            </a:r>
            <a:r>
              <a:rPr lang="en-US" i="1" dirty="0" smtClean="0"/>
              <a:t>Service Specification Package Guidelines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0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General Information Flow Model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3BF1D9A7-B7A9-4356-B0D9-F6C31E45E881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7188"/>
            <a:ext cx="6764338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3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Information Flow Model Archetypes</a:t>
            </a:r>
          </a:p>
        </p:txBody>
      </p:sp>
      <p:graphicFrame>
        <p:nvGraphicFramePr>
          <p:cNvPr id="14339" name="Content Placeholder 4"/>
          <p:cNvGraphicFramePr>
            <a:graphicFrameLocks noGrp="1"/>
          </p:cNvGraphicFramePr>
          <p:nvPr>
            <p:ph idx="1"/>
          </p:nvPr>
        </p:nvGraphicFramePr>
        <p:xfrm>
          <a:off x="1092200" y="1397000"/>
          <a:ext cx="7840663" cy="488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7840135" imgH="4883319" progId="Excel.Chart.8">
                  <p:embed/>
                </p:oleObj>
              </mc:Choice>
              <mc:Fallback>
                <p:oleObj r:id="rId5" imgW="7840135" imgH="4883319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397000"/>
                        <a:ext cx="7840663" cy="488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1pPr>
            <a:lvl2pPr marL="742950" indent="-28575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2pPr>
            <a:lvl3pPr marL="11430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3pPr>
            <a:lvl4pPr marL="16002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4pPr>
            <a:lvl5pPr marL="2057400" indent="-228600" eaLnBrk="0" hangingPunct="0"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400" b="1" baseline="-25000">
                <a:solidFill>
                  <a:srgbClr val="002157"/>
                </a:solidFill>
                <a:latin typeface="Verdana" pitchFamily="34" charset="0"/>
              </a:defRPr>
            </a:lvl9pPr>
          </a:lstStyle>
          <a:p>
            <a:pPr eaLnBrk="1" hangingPunct="1"/>
            <a:fld id="{2D72DE6B-78BC-41EC-BD24-98DBCA12481A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666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RCH_ppt_template">
  <a:themeElements>
    <a:clrScheme name="SEARCH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RCH_ppt_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-25000" smtClean="0">
            <a:ln>
              <a:noFill/>
            </a:ln>
            <a:solidFill>
              <a:srgbClr val="002157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-25000" smtClean="0">
            <a:ln>
              <a:noFill/>
            </a:ln>
            <a:solidFill>
              <a:srgbClr val="002157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EARCH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RCH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RCH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7509468EFD0749879B26B31090B0E1" ma:contentTypeVersion="26" ma:contentTypeDescription="Create a new document." ma:contentTypeScope="" ma:versionID="c1e8a22339d0672e737825b26866086e">
  <xsd:schema xmlns:xsd="http://www.w3.org/2001/XMLSchema" xmlns:p="http://schemas.microsoft.com/office/2006/metadata/properties" xmlns:ns2="f928ee0c-632a-41d4-bcec-cc45e3e2cfaf" targetNamespace="http://schemas.microsoft.com/office/2006/metadata/properties" ma:root="true" ma:fieldsID="b8d56a9d19266d0337128311f6f20dc9" ns2:_="">
    <xsd:import namespace="f928ee0c-632a-41d4-bcec-cc45e3e2cfaf"/>
    <xsd:element name="properties">
      <xsd:complexType>
        <xsd:sequence>
          <xsd:element name="documentManagement">
            <xsd:complexType>
              <xsd:all>
                <xsd:element ref="ns2:Funding_x0020_Source_x0020_Code"/>
                <xsd:element ref="ns2:ATS_x0020_Project_x0020_ID"/>
                <xsd:element ref="ns2:Current_x0020_Status"/>
                <xsd:element ref="ns2:Document_x0020_P" minOccurs="0"/>
                <xsd:element ref="ns2:External_x0020_Docume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928ee0c-632a-41d4-bcec-cc45e3e2cfaf" elementFormDefault="qualified">
    <xsd:import namespace="http://schemas.microsoft.com/office/2006/documentManagement/types"/>
    <xsd:element name="Funding_x0020_Source_x0020_Code" ma:index="2" ma:displayName="Funding Source Code" ma:list="{55a789e5-ff56-44d6-9a54-af243e43066d}" ma:internalName="Funding_x0020_Source_x0020_Code" ma:showField="ProjectTypeAndFundingSourceCode">
      <xsd:simpleType>
        <xsd:restriction base="dms:Lookup"/>
      </xsd:simpleType>
    </xsd:element>
    <xsd:element name="ATS_x0020_Project_x0020_ID" ma:index="3" ma:displayName="ATS Project ID" ma:internalName="ATS_x0020_Project_x0020_ID">
      <xsd:simpleType>
        <xsd:restriction base="dms:Text">
          <xsd:maxLength value="50"/>
        </xsd:restriction>
      </xsd:simpleType>
    </xsd:element>
    <xsd:element name="Current_x0020_Status" ma:index="4" ma:displayName="Current Status" ma:format="Dropdown" ma:internalName="Current_x0020_Status">
      <xsd:simpleType>
        <xsd:restriction base="dms:Choice">
          <xsd:enumeration value="CorpComm Approved"/>
          <xsd:enumeration value="CorpComm Review"/>
          <xsd:enumeration value="DED Approved"/>
          <xsd:enumeration value="DED Review"/>
          <xsd:enumeration value="Director Approved"/>
          <xsd:enumeration value="Director Review"/>
          <xsd:enumeration value="Draft Under Development"/>
          <xsd:enumeration value="ED Approved"/>
          <xsd:enumeration value="ED Review"/>
          <xsd:enumeration value="Final"/>
          <xsd:enumeration value="Final (PDF)"/>
          <xsd:enumeration value="Finance Approved"/>
          <xsd:enumeration value="Finance Review"/>
          <xsd:enumeration value="Funding Agency Approved"/>
          <xsd:enumeration value="Funding Agency Review"/>
          <xsd:enumeration value="Peer Review"/>
          <xsd:enumeration value="Working Document"/>
        </xsd:restriction>
      </xsd:simpleType>
    </xsd:element>
    <xsd:element name="Document_x0020_P" ma:index="5" nillable="true" ma:displayName="Document Purpose" ma:internalName="Document_x0020_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ocacy/Testimony"/>
                    <xsd:enumeration value="Agenda"/>
                    <xsd:enumeration value="Biographical (Resumes/Bios)"/>
                    <xsd:enumeration value="Consulting Report"/>
                    <xsd:enumeration value="Contract Document-Other"/>
                    <xsd:enumeration value="Contract Proposal"/>
                    <xsd:enumeration value="Contract Proposal-Attachment"/>
                    <xsd:enumeration value="Development-Standards/Best Practices/Model/Policy"/>
                    <xsd:enumeration value="Development-Tool/Resource/Template"/>
                    <xsd:enumeration value="Grant Document-Other"/>
                    <xsd:enumeration value="Grant Proposal"/>
                    <xsd:enumeration value="Grant Proposal-Attachment"/>
                    <xsd:enumeration value="Graphic"/>
                    <xsd:enumeration value="How To/Instructional Guide"/>
                    <xsd:enumeration value="Internal Communications"/>
                    <xsd:enumeration value="Legislation"/>
                    <xsd:enumeration value="Letter"/>
                    <xsd:enumeration value="Marketing/Education"/>
                    <xsd:enumeration value="Memorandum"/>
                    <xsd:enumeration value="News Release/Article"/>
                    <xsd:enumeration value="Podcast"/>
                    <xsd:enumeration value="Policy Brief"/>
                    <xsd:enumeration value="Presentation- Meeting/ Conference"/>
                    <xsd:enumeration value="Presentation -Training"/>
                    <xsd:enumeration value="Project Report"/>
                    <xsd:enumeration value="Recommendations"/>
                    <xsd:enumeration value="Research"/>
                    <xsd:enumeration value="Survey"/>
                    <xsd:enumeration value="Technical Brief"/>
                    <xsd:enumeration value="Training Curriculum"/>
                  </xsd:restriction>
                </xsd:simpleType>
              </xsd:element>
            </xsd:sequence>
          </xsd:extension>
        </xsd:complexContent>
      </xsd:complexType>
    </xsd:element>
    <xsd:element name="External_x0020_Document" ma:index="7" nillable="true" ma:displayName="External Document" ma:default="0" ma:description="Check if document was created outside of SEARCH" ma:internalName="External_x0020_Docu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 ma:readOnly="true"/>
        <xsd:element ref="dc:title" maxOccurs="1" ma:index="1" ma:displayName="Title"/>
        <xsd:element ref="dc:subject" minOccurs="0" maxOccurs="1"/>
        <xsd:element ref="dc:description" minOccurs="0" maxOccurs="1"/>
        <xsd:element name="keywords" maxOccurs="1" ma:index="6" ma:displayName="Keywords">
          <xsd:simpleType>
            <xsd:restriction base="xsd:string">
              <xsd:minLength value="1"/>
            </xsd:restriction>
          </xsd:simpleType>
        </xsd:element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TS_x0020_Project_x0020_ID xmlns="f928ee0c-632a-41d4-bcec-cc45e3e2cfaf">1874</ATS_x0020_Project_x0020_ID>
    <Current_x0020_Status xmlns="f928ee0c-632a-41d4-bcec-cc45e3e2cfaf">Working Document</Current_x0020_Status>
    <Funding_x0020_Source_x0020_Code xmlns="f928ee0c-632a-41d4-bcec-cc45e3e2cfaf">49</Funding_x0020_Source_x0020_Code>
    <Document_x0020_P xmlns="f928ee0c-632a-41d4-bcec-cc45e3e2cfaf">
      <Value>Internal Communications</Value>
    </Document_x0020_P>
    <External_x0020_Document xmlns="f928ee0c-632a-41d4-bcec-cc45e3e2cfaf">false</External_x0020_Document>
  </documentManagement>
</p:properties>
</file>

<file path=customXml/itemProps1.xml><?xml version="1.0" encoding="utf-8"?>
<ds:datastoreItem xmlns:ds="http://schemas.openxmlformats.org/officeDocument/2006/customXml" ds:itemID="{33ACCF34-8044-40F4-86A7-08A25B712A6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09CCD22-48C9-4184-B74F-BEB5AF7EC4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A17-DBA9-4DCC-BC0D-C0AC4299C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28ee0c-632a-41d4-bcec-cc45e3e2cfa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A05684F0-A82F-440F-9A64-EE7215A70C2D}">
  <ds:schemaRefs>
    <ds:schemaRef ds:uri="http://purl.org/dc/elements/1.1/"/>
    <ds:schemaRef ds:uri="http://purl.org/dc/terms/"/>
    <ds:schemaRef ds:uri="http://www.w3.org/XML/1998/namespace"/>
    <ds:schemaRef ds:uri="f928ee0c-632a-41d4-bcec-cc45e3e2cfaf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GJXDM Update</Template>
  <TotalTime>10331</TotalTime>
  <Words>1149</Words>
  <Application>Microsoft Office PowerPoint</Application>
  <PresentationFormat>On-screen Show (4:3)</PresentationFormat>
  <Paragraphs>210</Paragraphs>
  <Slides>26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SEARCH_ppt_template</vt:lpstr>
      <vt:lpstr>Microsoft Excel Chart</vt:lpstr>
      <vt:lpstr>GRA Demonstration Meetings - Kickoff</vt:lpstr>
      <vt:lpstr>Agenda and Introductions</vt:lpstr>
      <vt:lpstr>GRA Background</vt:lpstr>
      <vt:lpstr>Sample GRA Exchange</vt:lpstr>
      <vt:lpstr>Why should I conform?</vt:lpstr>
      <vt:lpstr>GRA Conformance Targets</vt:lpstr>
      <vt:lpstr>Services</vt:lpstr>
      <vt:lpstr>General Information Flow Model</vt:lpstr>
      <vt:lpstr>Information Flow Model Archetypes</vt:lpstr>
      <vt:lpstr>Event-Driven</vt:lpstr>
      <vt:lpstr>Event-Driven Information Flow Model</vt:lpstr>
      <vt:lpstr>Event-Driven Model Component Actions</vt:lpstr>
      <vt:lpstr>Citation Event Example</vt:lpstr>
      <vt:lpstr>Query-Driven</vt:lpstr>
      <vt:lpstr>Query-Driven Information Flow Model - Query</vt:lpstr>
      <vt:lpstr>Query-Driven Information Flow Model – Query Response</vt:lpstr>
      <vt:lpstr>Query-Driven Information Flow Model – Component Actions</vt:lpstr>
      <vt:lpstr>Person Federated Query Example</vt:lpstr>
      <vt:lpstr>Request-Driven</vt:lpstr>
      <vt:lpstr>Request-Driven Information Flow Model</vt:lpstr>
      <vt:lpstr>Warrant Request/Reply Example</vt:lpstr>
      <vt:lpstr>Exchange</vt:lpstr>
      <vt:lpstr>Infrastructure</vt:lpstr>
      <vt:lpstr>Global Information Sharing Toolkit (GIST)</vt:lpstr>
      <vt:lpstr>GIST Conformance in a Nutshell</vt:lpstr>
      <vt:lpstr>Thank you!</vt:lpstr>
    </vt:vector>
  </TitlesOfParts>
  <Company>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for NIJ</dc:title>
  <dc:creator>Kelly Harris</dc:creator>
  <cp:keywords>NIJ,briefing,data architecture</cp:keywords>
  <cp:lastModifiedBy>Scott Came</cp:lastModifiedBy>
  <cp:revision>89</cp:revision>
  <dcterms:created xsi:type="dcterms:W3CDTF">2006-01-18T00:17:43Z</dcterms:created>
  <dcterms:modified xsi:type="dcterms:W3CDTF">2012-12-17T15:11:32Z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der">
    <vt:lpwstr>34400.0000000000</vt:lpwstr>
  </property>
</Properties>
</file>